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325" r:id="rId2"/>
    <p:sldId id="257" r:id="rId3"/>
    <p:sldId id="332" r:id="rId4"/>
    <p:sldId id="334" r:id="rId5"/>
    <p:sldId id="333" r:id="rId6"/>
    <p:sldId id="301" r:id="rId7"/>
    <p:sldId id="305" r:id="rId8"/>
    <p:sldId id="314" r:id="rId9"/>
    <p:sldId id="323" r:id="rId10"/>
    <p:sldId id="324" r:id="rId11"/>
    <p:sldId id="318" r:id="rId12"/>
    <p:sldId id="319" r:id="rId13"/>
    <p:sldId id="326" r:id="rId14"/>
    <p:sldId id="330" r:id="rId15"/>
    <p:sldId id="327" r:id="rId16"/>
    <p:sldId id="331" r:id="rId17"/>
    <p:sldId id="335" r:id="rId18"/>
    <p:sldId id="295" r:id="rId19"/>
    <p:sldId id="29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>
        <p:scale>
          <a:sx n="66" d="100"/>
          <a:sy n="66" d="100"/>
        </p:scale>
        <p:origin x="-4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987" TargetMode="External"/><Relationship Id="rId13" Type="http://schemas.openxmlformats.org/officeDocument/2006/relationships/hyperlink" Target="http://ru.wikipedia.org/wiki/1995" TargetMode="External"/><Relationship Id="rId18" Type="http://schemas.openxmlformats.org/officeDocument/2006/relationships/hyperlink" Target="http://ru.wikipedia.org/wiki/%D0%9A%D1%80%D0%B0%D1%81%D0%BD%D0%BE%D0%B4%D0%B0%D1%80%D1%81%D0%BA%D0%B8%D0%B9_%D0%BA%D1%80%D0%B0%D0%B9" TargetMode="External"/><Relationship Id="rId26" Type="http://schemas.openxmlformats.org/officeDocument/2006/relationships/hyperlink" Target="http://ru.wikipedia.org/wiki/1996" TargetMode="External"/><Relationship Id="rId3" Type="http://schemas.openxmlformats.org/officeDocument/2006/relationships/hyperlink" Target="http://ru.wikipedia.org/wiki/1985" TargetMode="External"/><Relationship Id="rId21" Type="http://schemas.openxmlformats.org/officeDocument/2006/relationships/hyperlink" Target="http://ru.wikipedia.org/wiki/2000" TargetMode="External"/><Relationship Id="rId7" Type="http://schemas.openxmlformats.org/officeDocument/2006/relationships/hyperlink" Target="http://ru.wikipedia.org/wiki/%D0%9E%D1%80%D0%B4%D0%B5%D0%BD_%C2%AB%D0%97%D0%BD%D0%B0%D0%BA_%D0%9F%D0%BE%D1%87%D1%91%D1%82%D0%B0%C2%BB" TargetMode="External"/><Relationship Id="rId12" Type="http://schemas.openxmlformats.org/officeDocument/2006/relationships/hyperlink" Target="http://ru.wikipedia.org/wiki/%D0%9A%D1%80%D0%B0%D1%81%D0%BD%D0%BE%D0%B4%D0%B0%D1%80" TargetMode="External"/><Relationship Id="rId17" Type="http://schemas.openxmlformats.org/officeDocument/2006/relationships/hyperlink" Target="http://ru.wikipedia.org/wiki/%D0%9A%D1%80%D1%8B%D0%BC%D1%81%D0%BA%D0%B8%D0%B9_%D1%80%D0%B0%D0%B9%D0%BE%D0%BD_%D0%9A%D1%80%D0%B0%D1%81%D0%BD%D0%BE%D0%B4%D0%B0%D1%80%D1%81%D0%BA%D0%BE%D0%B3%D0%BE_%D0%BA%D1%80%D0%B0%D1%8F" TargetMode="External"/><Relationship Id="rId25" Type="http://schemas.openxmlformats.org/officeDocument/2006/relationships/hyperlink" Target="http://ru.wikipedia.org/wiki/%D0%A2%D0%B2%D0%B0%D1%80%D0%B4%D0%BE%D0%B2%D1%81%D0%BA%D0%B8%D0%B9,_%D0%90%D0%BB%D0%B5%D0%BA%D1%81%D0%B0%D0%BD%D0%B4%D1%80_%D0%A2%D1%80%D0%B8%D1%84%D0%BE%D0%BD%D0%BE%D0%B2%D0%B8%D1%87" TargetMode="External"/><Relationship Id="rId2" Type="http://schemas.openxmlformats.org/officeDocument/2006/relationships/hyperlink" Target="http://ru.wikipedia.org/wiki/%D0%9E%D1%80%D0%B4%D0%B5%D0%BD_%D0%9E%D1%82%D0%B5%D1%87%D0%B5%D1%81%D1%82%D0%B2%D0%B5%D0%BD%D0%BD%D0%BE%D0%B9_%D0%B2%D0%BE%D0%B9%D0%BD%D1%8B" TargetMode="External"/><Relationship Id="rId16" Type="http://schemas.openxmlformats.org/officeDocument/2006/relationships/hyperlink" Target="http://ru.wikipedia.org/wiki/1975" TargetMode="External"/><Relationship Id="rId20" Type="http://schemas.openxmlformats.org/officeDocument/2006/relationships/hyperlink" Target="http://ru.wikipedia.org/w/index.php?title=%D0%9D%D0%B0%D1%80%D0%BE%D0%B4%D0%BD%D1%8B%D0%B9_%D0%BF%D0%BE%D1%8D%D1%82_%D0%A0%D0%B5%D1%81%D0%BF%D1%83%D0%B1%D0%BB%D0%B8%D0%BA%D0%B8_%D0%90%D0%B4%D1%8B%D0%B3%D0%B5%D1%8F&amp;action=edit&amp;redlink=1" TargetMode="External"/><Relationship Id="rId29" Type="http://schemas.openxmlformats.org/officeDocument/2006/relationships/hyperlink" Target="http://ru.wikipedia.org/wiki/%D0%90%D1%82%D0%B0%D0%BC%D0%B0%D0%BD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1970" TargetMode="External"/><Relationship Id="rId11" Type="http://schemas.openxmlformats.org/officeDocument/2006/relationships/hyperlink" Target="http://ru.wikipedia.org/wiki/%D0%9F%D0%BE%D1%87%D1%91%D1%82%D0%BD%D1%8B%D0%B9_%D0%B3%D1%80%D0%B0%D0%B6%D0%B4%D0%B0%D0%BD%D0%B8%D0%BD" TargetMode="External"/><Relationship Id="rId24" Type="http://schemas.openxmlformats.org/officeDocument/2006/relationships/hyperlink" Target="http://ru.wikipedia.org/wiki/%D0%A1%D0%BE%D1%8E%D0%B7_%D0%BF%D0%B8%D1%81%D0%B0%D1%82%D0%B5%D0%BB%D0%B5%D0%B9_%D0%A0%D0%BE%D1%81%D1%81%D0%B8%D0%B8" TargetMode="External"/><Relationship Id="rId5" Type="http://schemas.openxmlformats.org/officeDocument/2006/relationships/hyperlink" Target="http://ru.wikipedia.org/wiki/%D0%9E%D1%80%D0%B4%D0%B5%D0%BD_%D0%9A%D1%80%D0%B0%D1%81%D0%BD%D0%BE%D0%B9_%D0%97%D0%B2%D0%B5%D0%B7%D0%B4%D1%8B" TargetMode="External"/><Relationship Id="rId15" Type="http://schemas.openxmlformats.org/officeDocument/2006/relationships/hyperlink" Target="http://ru.wikipedia.org/wiki/%D0%91%D0%BE%D0%BB%D0%B3%D0%B0%D1%80%D0%B8%D1%8F" TargetMode="External"/><Relationship Id="rId23" Type="http://schemas.openxmlformats.org/officeDocument/2006/relationships/hyperlink" Target="http://ru.wikipedia.org/wiki/1968" TargetMode="External"/><Relationship Id="rId28" Type="http://schemas.openxmlformats.org/officeDocument/2006/relationships/hyperlink" Target="http://ru.wikipedia.org/wiki/2004" TargetMode="External"/><Relationship Id="rId10" Type="http://schemas.openxmlformats.org/officeDocument/2006/relationships/hyperlink" Target="http://ru.wikipedia.org/wiki/2005" TargetMode="External"/><Relationship Id="rId19" Type="http://schemas.openxmlformats.org/officeDocument/2006/relationships/hyperlink" Target="http://ru.wikipedia.org/wiki/1979" TargetMode="External"/><Relationship Id="rId31" Type="http://schemas.openxmlformats.org/officeDocument/2006/relationships/image" Target="../media/image14.jpeg"/><Relationship Id="rId4" Type="http://schemas.openxmlformats.org/officeDocument/2006/relationships/hyperlink" Target="http://ru.wikipedia.org/wiki/1944" TargetMode="External"/><Relationship Id="rId9" Type="http://schemas.openxmlformats.org/officeDocument/2006/relationships/hyperlink" Target="http://ru.wikipedia.org/wiki/%D0%9C%D0%B5%D0%B4%D0%B0%D0%BB%D1%8C_%C2%AB%D0%93%D0%B5%D1%80%D0%BE%D0%B9_%D1%82%D1%80%D1%83%D0%B4%D0%B0_%D0%9A%D1%83%D0%B1%D0%B0%D0%BD%D0%B8%C2%BB" TargetMode="External"/><Relationship Id="rId14" Type="http://schemas.openxmlformats.org/officeDocument/2006/relationships/hyperlink" Target="http://ru.wikipedia.org/wiki/%D0%9D%D0%B5%D1%81%D0%B5%D0%B1%D1%8B%D1%80" TargetMode="External"/><Relationship Id="rId22" Type="http://schemas.openxmlformats.org/officeDocument/2006/relationships/hyperlink" Target="http://ru.wikipedia.org/wiki/%D0%9E%D1%81%D1%82%D1%80%D0%BE%D0%B2%D1%81%D0%BA%D0%B8%D0%B9,_%D0%9D%D0%B8%D0%BA%D0%BE%D0%BB%D0%B0%D0%B9_%D0%90%D0%BB%D0%B5%D0%BA%D1%81%D0%B5%D0%B5%D0%B2%D0%B8%D1%87" TargetMode="External"/><Relationship Id="rId27" Type="http://schemas.openxmlformats.org/officeDocument/2006/relationships/hyperlink" Target="http://ru.wikipedia.org/wiki/%D0%A1%D1%82%D0%B5%D0%BF%D0%B0%D0%BD%D0%BE%D0%B2%D0%B0,_%D0%95%D0%BF%D0%B8%D1%81%D1%82%D0%B8%D0%BD%D0%B8%D1%8F_%D0%A4%D1%91%D0%B4%D0%BE%D1%80%D0%BE%D0%B2%D0%BD%D0%B0" TargetMode="External"/><Relationship Id="rId30" Type="http://schemas.openxmlformats.org/officeDocument/2006/relationships/hyperlink" Target="http://ru.wikipedia.org/wiki/%D0%9F%D0%B0%D1%88%D0%BA%D0%BE%D0%B2%D1%81%D0%BA%D0%B0%D1%8F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6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«Родное поле было полем боя…»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Великая Отечественная война в песнях на стихи И.Ф. Вараввы - кубанского поэта </a:t>
            </a:r>
            <a:endParaRPr lang="ru-RU" sz="2400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66903">
            <a:off x="1078342" y="3992615"/>
            <a:ext cx="1704366" cy="289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809369"/>
            <a:ext cx="1979265" cy="304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759798"/>
            <a:ext cx="9144000" cy="621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555776" y="1484784"/>
            <a:ext cx="3346704" cy="639762"/>
          </a:xfrm>
        </p:spPr>
        <p:txBody>
          <a:bodyPr>
            <a:normAutofit fontScale="62500" lnSpcReduction="20000"/>
          </a:bodyPr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Эти строчки из песни «Пыльная дорожка» (музыка И. Сычева) 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572000" y="1412776"/>
            <a:ext cx="4041775" cy="61808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. </a:t>
            </a:r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572000" y="2132856"/>
            <a:ext cx="4041775" cy="395128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 smtClean="0"/>
              <a:t> </a:t>
            </a:r>
          </a:p>
          <a:p>
            <a:pPr>
              <a:buFont typeface="Wingdings" pitchFamily="2" charset="2"/>
              <a:buChar char="Ø"/>
            </a:pPr>
            <a:r>
              <a:rPr lang="ru-RU" sz="29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900" dirty="0" smtClean="0">
                <a:solidFill>
                  <a:schemeClr val="accent5">
                    <a:lumMod val="75000"/>
                  </a:schemeClr>
                </a:solidFill>
              </a:rPr>
              <a:t>Не грустите, милые, мы вернемся скоро,</a:t>
            </a:r>
          </a:p>
          <a:p>
            <a:pPr>
              <a:buFont typeface="Wingdings" pitchFamily="2" charset="2"/>
              <a:buChar char="Ø"/>
            </a:pPr>
            <a:r>
              <a:rPr lang="ru-RU" sz="2900" dirty="0" smtClean="0">
                <a:solidFill>
                  <a:schemeClr val="accent5">
                    <a:lumMod val="75000"/>
                  </a:schemeClr>
                </a:solidFill>
              </a:rPr>
              <a:t> Не беда, что воину восемнадцать лет.</a:t>
            </a:r>
          </a:p>
          <a:p>
            <a:pPr>
              <a:buFont typeface="Wingdings" pitchFamily="2" charset="2"/>
              <a:buChar char="Ø"/>
            </a:pPr>
            <a:r>
              <a:rPr lang="ru-RU" sz="2900" dirty="0" smtClean="0">
                <a:solidFill>
                  <a:schemeClr val="accent5">
                    <a:lumMod val="75000"/>
                  </a:schemeClr>
                </a:solidFill>
              </a:rPr>
              <a:t>   Пыльная дорожка, Родины просторы,</a:t>
            </a:r>
          </a:p>
          <a:p>
            <a:pPr>
              <a:buFont typeface="Wingdings" pitchFamily="2" charset="2"/>
              <a:buChar char="Ø"/>
            </a:pPr>
            <a:r>
              <a:rPr lang="ru-RU" sz="2900" dirty="0" smtClean="0">
                <a:solidFill>
                  <a:schemeClr val="accent5">
                    <a:lumMod val="75000"/>
                  </a:schemeClr>
                </a:solidFill>
              </a:rPr>
              <a:t>Орудийным громом взорванный рассвет!</a:t>
            </a:r>
          </a:p>
          <a:p>
            <a:pPr marL="0" indent="0">
              <a:buNone/>
            </a:pPr>
            <a:r>
              <a:rPr lang="ru-RU" sz="3300" dirty="0" smtClean="0">
                <a:solidFill>
                  <a:schemeClr val="bg2">
                    <a:lumMod val="50000"/>
                  </a:schemeClr>
                </a:solidFill>
              </a:rPr>
              <a:t>Буквально о нем самом, о станичном пареньке эти строки. Юным, не имеющим ни жизненного, ни боевого опыта, попал Варавва на фронт.</a:t>
            </a:r>
          </a:p>
          <a:p>
            <a:pPr>
              <a:buNone/>
            </a:pPr>
            <a:r>
              <a:rPr lang="ru-RU" sz="5800" dirty="0" smtClean="0">
                <a:solidFill>
                  <a:schemeClr val="bg2">
                    <a:lumMod val="50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476672"/>
            <a:ext cx="6512511" cy="1143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«Покидают 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хлопцы тихие станицы, </a:t>
            </a:r>
            <a:br>
              <a:rPr lang="ru-RU" sz="24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    Каждому разлука сердце 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обожгла»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3" y="2636912"/>
            <a:ext cx="4249737" cy="3382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  <p:bldP spid="4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759798"/>
            <a:ext cx="9144000" cy="621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3"/>
          </p:nvPr>
        </p:nvSpPr>
        <p:spPr>
          <a:xfrm>
            <a:off x="683568" y="731520"/>
            <a:ext cx="6860232" cy="5433784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Пожалуй, больше всего песен на стихи И.Ф. Вараввы посвящено теме воинского подвига и народной памяти. Это: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«Белые сестры-березы» (музыка И. Сычева),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«Казачья партизанская» (музыка Г. Кузьменко), </a:t>
            </a:r>
          </a:p>
          <a:p>
            <a:pPr lvl="1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«Танкист» (музыка г. Ткаченко),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«Военный май» (музыка С. Крикуна, во втором варианте – музыка В. Бабкина),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«Полевые цветы» (музыка С. Крикуна),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«Наша рота в окопах стояла» (музыка Б.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Целковникова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«Отзовитесь, друзья!».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Два композитора написали музыку на прекрасные стихи Ивана Федоровича Вараввы – В. Голованов и В. Петренко.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759798"/>
            <a:ext cx="9144000" cy="621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029400" cy="543378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Отзовитесь, друзья! Белозубые крепкие хлопцы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Побратимы мои, ветераны родимой земли.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Сколько сбито подков, каблучков у заветных колодцев,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Сколько раз у дощатых оград панычи отцвели.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Отзовитесь, друзья! Ваши девушки стали седыми,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Ваши мамы состарились, выплакав с горя глаза.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И другими руками, делами других молодыми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Засеваются нивы, вздымаются строек леса.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 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Мчит планета-земля бороздою извечной орбиты, -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Что несет, голубая, повитая в розовый дым?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 дорогах войны греет солнце курганы и плиты…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Павшим – память о них, а живое – живым.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759798"/>
            <a:ext cx="9144000" cy="621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317432" cy="471370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       А сколько тревог и страданий вынесли матери, жены, сестры солдат, оставшиеся в тылу ждать своих родных и близких!         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        Выдающимся композитором-песенником Григорием Федоровичем Пономаренко написана одна из лучших его песен на стихи близкого друга и соратника - Ивана Вараввы.</a:t>
            </a:r>
          </a:p>
          <a:p>
            <a:pPr>
              <a:buNone/>
            </a:pPr>
            <a:r>
              <a:rPr lang="ru-RU" sz="2800" smtClean="0">
                <a:solidFill>
                  <a:schemeClr val="bg2">
                    <a:lumMod val="50000"/>
                  </a:schemeClr>
                </a:solidFill>
              </a:rPr>
              <a:t>        Песня 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называется «На окраине села».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5" y="0"/>
            <a:ext cx="915470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4392488" cy="574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0726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759798"/>
            <a:ext cx="9144000" cy="621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3"/>
          </p:nvPr>
        </p:nvSpPr>
        <p:spPr>
          <a:xfrm>
            <a:off x="611560" y="354555"/>
            <a:ext cx="3528392" cy="605313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 окраине села – 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 головою белой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Сына мать с войны ждала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 окаменела.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Прилетал в село степной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Сизокрылый сокол.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Бились клены головой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 гранит высокий.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Ковыля катились ниц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От тоски матроса.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Тихо с каменных ресниц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Покатились слезы.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 из памятных глубин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Вздох раздался мамин.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Прикоснулся к камню сын – 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Ожил серый камень.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 окраине села – 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 головою белой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Сына мать с войны ждала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 окаменела.</a:t>
            </a:r>
          </a:p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54554"/>
            <a:ext cx="2987377" cy="4084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 descr="IMG_2963.JPG"/>
          <p:cNvPicPr/>
          <p:nvPr/>
        </p:nvPicPr>
        <p:blipFill>
          <a:blip r:embed="rId3" cstate="print"/>
          <a:stretch>
            <a:fillRect/>
          </a:stretch>
        </p:blipFill>
        <p:spPr>
          <a:xfrm rot="20636852">
            <a:off x="5338092" y="3245214"/>
            <a:ext cx="952812" cy="20002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485772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Задушевная лиричность в поэзии И.Вараввы перекликается с чувством высокой гражданственности и патриотизма</a:t>
            </a:r>
            <a:r>
              <a:rPr lang="ru-RU" sz="2800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97" y="829390"/>
            <a:ext cx="3346051" cy="461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9592" y="1028343"/>
            <a:ext cx="73448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Кубань  была и остается и в жизни, и в моей поэзии единственной родной землей.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что </a:t>
            </a:r>
            <a:r>
              <a:rPr lang="ru-RU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было в моей судьбе, принимаю как должное и отдаю на алтарь поэзии. Родная Кубань, с ее духовной природной духовной красотой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мало воспета в литературных трудах. Своей песней мне посчастливилось быть рядом с первыми казачьими «бандуристами» Кубани. За что благодарен судьбе.»</a:t>
            </a:r>
          </a:p>
          <a:p>
            <a:pPr algn="ctr"/>
            <a:r>
              <a:rPr lang="ru-RU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                                                                        </a:t>
            </a:r>
            <a:r>
              <a:rPr lang="ru-RU" sz="2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И.Варавва</a:t>
            </a:r>
            <a:endParaRPr lang="ru-RU" sz="20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221088"/>
            <a:ext cx="2448272" cy="2200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93344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57158" y="0"/>
            <a:ext cx="8215370" cy="5009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Награды и почётные звания Ивана Федоровича Вараввы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strike="noStrike" cap="none" normalizeH="0" baseline="0" dirty="0" smtClean="0">
              <a:ln>
                <a:noFill/>
              </a:ln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2" tooltip="Орден Отечественной войны"/>
              </a:rPr>
              <a:t>орден Отечественной войны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1-й степени (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3" tooltip="1985"/>
              </a:rPr>
              <a:t>1985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100" b="0" i="0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2" tooltip="Орден Отечественной войны"/>
              </a:rPr>
              <a:t>ордена Отечественной войны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2-й степени (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4" tooltip="1944"/>
              </a:rPr>
              <a:t>1944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100" b="0" i="0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5" tooltip="Орден Красной Звезды"/>
              </a:rPr>
              <a:t>орден Красной Звезды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6" tooltip="1970"/>
              </a:rPr>
              <a:t>1970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100" b="0" i="0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7" tooltip="Орден «Знак Почёта»"/>
              </a:rPr>
              <a:t>орден «Знак Почёта»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8" tooltip="1987"/>
              </a:rPr>
              <a:t>1987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100" b="0" i="0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медали</a:t>
            </a:r>
            <a:endParaRPr kumimoji="0" lang="ru-RU" sz="1100" b="0" i="0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9" tooltip="Медаль «Герой труда Кубани»"/>
              </a:rPr>
              <a:t>Медаль «Герой труда Кубани»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10" tooltip="2005"/>
              </a:rPr>
              <a:t>2005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100" b="0" i="0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11" tooltip="Почётный гражданин"/>
              </a:rPr>
              <a:t>Почётный гражданин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12" tooltip="Краснодар"/>
              </a:rPr>
              <a:t>Краснодара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13" tooltip="1995"/>
              </a:rPr>
              <a:t>1995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100" b="0" i="0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Почётный гражданин </a:t>
            </a:r>
            <a:r>
              <a:rPr kumimoji="0" lang="ru-RU" sz="1200" b="0" i="0" strike="noStrike" cap="none" normalizeH="0" baseline="0" dirty="0" err="1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14" tooltip="Несебыр"/>
              </a:rPr>
              <a:t>Несебыра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15" tooltip="Болгария"/>
              </a:rPr>
              <a:t>Болгария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) (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16" tooltip="1975"/>
              </a:rPr>
              <a:t>1975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100" b="0" i="0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Почётный колхозник колхоза «Сопка героев» 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17" tooltip="Крымский район Краснодарского края"/>
              </a:rPr>
              <a:t>Крымского района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18" tooltip="Краснодарский край"/>
              </a:rPr>
              <a:t>Краснодарского края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19" tooltip="1979"/>
              </a:rPr>
              <a:t>1979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100" b="0" i="0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20" tooltip="Народный поэт Республики Адыгея (страница отсутствует)"/>
              </a:rPr>
              <a:t>Народный поэт Республики Адыгея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21" tooltip="2000"/>
              </a:rPr>
              <a:t>2000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100" b="0" i="0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Литературная премия имени 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22" tooltip="Островский, Николай Алексеевич"/>
              </a:rPr>
              <a:t>Николая Островского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23" tooltip="1968"/>
              </a:rPr>
              <a:t>1968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, за книгу стихов «Вишнёвый край»)</a:t>
            </a:r>
            <a:endParaRPr kumimoji="0" lang="ru-RU" sz="1100" b="0" i="0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Премия 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24" tooltip="Союз писателей России"/>
              </a:rPr>
              <a:t>Союза писателей России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имени 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25" tooltip="Твардовский, Александр Трифонович"/>
              </a:rPr>
              <a:t>Александра Твардовского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«Василий Тёркин» (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26" tooltip="1996"/>
              </a:rPr>
              <a:t>1996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100" b="0" i="0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Премия имени 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27" tooltip="Степанова, Епистиния Фёдоровна"/>
              </a:rPr>
              <a:t>Е. Ф. Степановой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28" tooltip="2004"/>
              </a:rPr>
              <a:t>2004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100" b="0" i="0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Премия администрации 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18" tooltip="Краснодарский край"/>
              </a:rPr>
              <a:t>Краснодарского края</a:t>
            </a:r>
            <a:endParaRPr kumimoji="0" lang="ru-RU" sz="1100" b="0" i="0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Почётный 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29" tooltip="Атаман"/>
              </a:rPr>
              <a:t>атаман</a:t>
            </a:r>
            <a:r>
              <a:rPr kumimoji="0" lang="ru-RU" sz="1200" b="0" i="0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станицы </a:t>
            </a:r>
            <a:r>
              <a:rPr kumimoji="0" lang="ru-RU" sz="1200" b="0" i="0" strike="noStrike" cap="none" normalizeH="0" baseline="0" dirty="0" err="1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hlinkClick r:id="rId30" tooltip="Пашковская"/>
              </a:rPr>
              <a:t>Пашковской</a:t>
            </a:r>
            <a:endParaRPr kumimoji="0" lang="ru-RU" sz="900" b="0" i="0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3554" y="3933056"/>
            <a:ext cx="4309091" cy="2807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4273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0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40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40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09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09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09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09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409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9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9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8" dur="2000"/>
                                        <p:tgtEl>
                                          <p:spTgt spid="409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1" dur="2000"/>
                                        <p:tgtEl>
                                          <p:spTgt spid="409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4" dur="2000"/>
                                        <p:tgtEl>
                                          <p:spTgt spid="409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928802"/>
            <a:ext cx="9144000" cy="2283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амостоятельно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проанализировать стихотворения.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Выскажите свое личностное отношение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к произведениям поэта Ивана Федоровича Вараввы.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Задание следует выполнить в рабочих тетрадях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0"/>
            <a:ext cx="80836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Домашнее задание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620688"/>
            <a:ext cx="674310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Все, чем жив, что ведаю и знаю,</a:t>
            </a:r>
            <a:endParaRPr lang="ru-RU" sz="2400" b="1" dirty="0" smtClean="0">
              <a:solidFill>
                <a:schemeClr val="bg2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Что добыл в походе и в бою,</a:t>
            </a:r>
            <a:endParaRPr lang="ru-RU" sz="2400" b="1" dirty="0" smtClean="0">
              <a:solidFill>
                <a:schemeClr val="bg2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Моему отеческому краю</a:t>
            </a:r>
            <a:endParaRPr lang="ru-RU" sz="2400" b="1" dirty="0" smtClean="0">
              <a:solidFill>
                <a:schemeClr val="bg2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В доброе наследство отдаю.</a:t>
            </a:r>
            <a:endParaRPr lang="ru-RU" sz="2400" b="1" dirty="0" smtClean="0">
              <a:solidFill>
                <a:schemeClr val="bg2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Отдаю весну родной станицы,</a:t>
            </a:r>
            <a:endParaRPr lang="ru-RU" sz="2400" b="1" dirty="0" smtClean="0">
              <a:solidFill>
                <a:schemeClr val="bg2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С грозовою верностью сердец,</a:t>
            </a:r>
            <a:endParaRPr lang="ru-RU" sz="2400" b="1" dirty="0" smtClean="0">
              <a:solidFill>
                <a:schemeClr val="bg2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Зрелый колос радужной пшеницы</a:t>
            </a:r>
            <a:endParaRPr lang="ru-RU" sz="2400" b="1" dirty="0" smtClean="0">
              <a:solidFill>
                <a:schemeClr val="bg2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И цветок казачий воронец.</a:t>
            </a:r>
            <a:endParaRPr lang="ru-RU" sz="2400" b="1" dirty="0" smtClean="0">
              <a:solidFill>
                <a:schemeClr val="bg2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Край родной!.. Сады твои и нивы,</a:t>
            </a:r>
            <a:endParaRPr lang="ru-RU" sz="2400" b="1" dirty="0" smtClean="0">
              <a:solidFill>
                <a:schemeClr val="bg2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Цепи гор, седая даль морей...</a:t>
            </a:r>
            <a:endParaRPr lang="ru-RU" sz="2400" b="1" dirty="0" smtClean="0">
              <a:solidFill>
                <a:schemeClr val="bg2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Был бы ты, а мы-то будем живы</a:t>
            </a:r>
            <a:endParaRPr lang="ru-RU" sz="2400" b="1" dirty="0" smtClean="0">
              <a:solidFill>
                <a:schemeClr val="bg2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Щедростью и радостью твоей.</a:t>
            </a:r>
            <a:endParaRPr lang="ru-RU" sz="2400" b="1" dirty="0" smtClean="0">
              <a:solidFill>
                <a:schemeClr val="bg2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Чем богат, что ведаю и знаю.</a:t>
            </a:r>
            <a:endParaRPr lang="ru-RU" sz="2400" b="1" dirty="0" smtClean="0">
              <a:solidFill>
                <a:schemeClr val="bg2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Что добыл в походе и в бою -</a:t>
            </a:r>
            <a:endParaRPr lang="ru-RU" sz="2400" b="1" dirty="0" smtClean="0">
              <a:solidFill>
                <a:schemeClr val="bg2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Дорогому солнечному краю</a:t>
            </a:r>
            <a:endParaRPr lang="ru-RU" sz="2400" b="1" dirty="0" smtClean="0">
              <a:solidFill>
                <a:schemeClr val="bg2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В вечное наследство отдаю.</a:t>
            </a:r>
            <a:endParaRPr lang="ru-RU" sz="2400" b="1" dirty="0">
              <a:solidFill>
                <a:schemeClr val="bg2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3" name="Песня+Казачий+хуторок.+Музыка+Александра+Абова,+стихи+И.+Вараввы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email"/>
          <a:stretch>
            <a:fillRect/>
          </a:stretch>
        </p:blipFill>
        <p:spPr>
          <a:xfrm>
            <a:off x="8085878" y="620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98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988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476672"/>
            <a:ext cx="6596213" cy="4119322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Семнадцатилетним юношей, в1942 году, закончив среднюю школу в станице Староминской, под рокот стрельбы Иван Варавва уходит  добровольцем на фронт, записываясь  в станичный истребительный батальон. В свои неполные 18 лет он становится солдатом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091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Трудный военный путь проходит лихой казак Иван Варавва. Как же он уцелел? Наверно, мысль о родной земле, любовь к ней помогали ему выжить.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Шел солдат на Берлин</a:t>
            </a: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Полевою 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дорогою длинной,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Орудийные громы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Над ним выбивались из сил.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Автоматные гильзы цвели,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Посреди задунайской долины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Пошатнулся солдат,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Свое сердце солдат уронил…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2328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Дважды невредимым выходил из железного окружения, когда в живых оставались считанные единицы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Сгорает день, стрекозами звеня.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– властелин металла и огня.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Огонь… В меня !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081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759798"/>
            <a:ext cx="9144000" cy="621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244827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Сегодня мы  проанализируем  творчеств Ивана Вараввы.</a:t>
            </a:r>
            <a:b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на примере его текстов военной тематики из  сборника </a:t>
            </a:r>
            <a:b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«Ты, Кубань, ты наша Родина…», </a:t>
            </a:r>
            <a:b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вышедшего  по инициативе и при поддержке администрации Краснодарского края и департамента культуры Краснодарского края. </a:t>
            </a:r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997838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068960"/>
            <a:ext cx="2448272" cy="3334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759798"/>
            <a:ext cx="9144000" cy="621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539552" y="908720"/>
            <a:ext cx="8280920" cy="379628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содержанию сборник «Ты, Кубань, ты наша Родина…» состоит их трех разделов:</a:t>
            </a:r>
          </a:p>
          <a:p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«Священная война»,</a:t>
            </a:r>
          </a:p>
          <a:p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«Казацкая слава»,</a:t>
            </a:r>
          </a:p>
          <a:p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«Вишневый май»,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в каждом из них представлены тексты песен на тему Великой Отечественной войны.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Война, сломавшая жизни и судьбы миллионов людей, как известно, наложила особый отпечаток и на жизнь и творчество Ивана Федоровича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PS\Desktop\Новая папка (2)\войн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31840" y="4632771"/>
            <a:ext cx="3665549" cy="24784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759798"/>
            <a:ext cx="9144000" cy="621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1560" y="332656"/>
            <a:ext cx="6512511" cy="1143000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Темы военных песен</a:t>
            </a: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3"/>
          </p:nvPr>
        </p:nvSpPr>
        <p:spPr>
          <a:xfrm>
            <a:off x="1115616" y="1772816"/>
            <a:ext cx="6400800" cy="4929728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Война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– это не только бои и атаки, смерть и тяжкие ранения. </a:t>
            </a:r>
          </a:p>
          <a:p>
            <a:pPr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Война – это и ежедневный быт бойца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«Шинель моя, шинель моя суконная, Подруженька, подруженька законная»</a:t>
            </a:r>
            <a:r>
              <a:rPr lang="ru-RU" dirty="0" smtClean="0"/>
              <a:t>  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К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репкая солдатская дружба 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«А громы батарей за Одером гремели, 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И на повозке друг твой умирал»</a:t>
            </a:r>
          </a:p>
          <a:p>
            <a:pPr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И, конечно, любовь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759798"/>
            <a:ext cx="9144000" cy="621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4752528" cy="645300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 малиннике ютились соловьи.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А молодость моя, в продымленной шинели,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Акации цвели и маки  пламенели,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Несла свою весну сквозь шквальные бои.</a:t>
            </a:r>
          </a:p>
          <a:p>
            <a:pPr marL="0" indent="0">
              <a:buNone/>
            </a:pPr>
            <a:r>
              <a:rPr lang="ru-RU" dirty="0" smtClean="0"/>
              <a:t>     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Пожалуй, эта песня «Акации цвели» на музыку Н. Шапошниковой – один из самых ярких примеров песен на тему «Юность и война».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Сюда же можно отнести песни на стихи И.Ф. Вараввы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«Неразменная молодость» (музыка Г. Ткаченко),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«За тихим Дунаем» (музыка Г.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Вивчаря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),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«Над Волгою широкою» (музыка В. Бабкина).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Легко и естественно звучат стихи поэта, ставшие песенными строчками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055496"/>
            <a:ext cx="3273498" cy="4651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693</TotalTime>
  <Words>813</Words>
  <Application>Microsoft Office PowerPoint</Application>
  <PresentationFormat>Экран (4:3)</PresentationFormat>
  <Paragraphs>152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Воздушный поток</vt:lpstr>
      <vt:lpstr>Презентация PowerPoint</vt:lpstr>
      <vt:lpstr>Презентация PowerPoint</vt:lpstr>
      <vt:lpstr>Семнадцатилетним юношей, в1942 году, закончив среднюю школу в станице Староминской, под рокот стрельбы Иван Варавва уходит  добровольцем на фронт, записываясь  в станичный истребительный батальон. В свои неполные 18 лет он становится солдатом</vt:lpstr>
      <vt:lpstr>Презентация PowerPoint</vt:lpstr>
      <vt:lpstr>Презентация PowerPoint</vt:lpstr>
      <vt:lpstr>Сегодня мы  проанализируем  творчеств Ивана Вараввы.   на примере его текстов военной тематики из  сборника  «Ты, Кубань, ты наша Родина…»,  вышедшего  по инициативе и при поддержке администрации Краснодарского края и департамента культуры Краснодарского края.  </vt:lpstr>
      <vt:lpstr>Презентация PowerPoint</vt:lpstr>
      <vt:lpstr>Темы военных песен</vt:lpstr>
      <vt:lpstr>Презентация PowerPoint</vt:lpstr>
      <vt:lpstr>«Покидают хлопцы тихие станицы,      Каждому разлука сердце обожгла»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</dc:title>
  <dc:creator>EDO</dc:creator>
  <cp:lastModifiedBy>Курдукова О.И.</cp:lastModifiedBy>
  <cp:revision>106</cp:revision>
  <dcterms:created xsi:type="dcterms:W3CDTF">2012-06-23T14:57:51Z</dcterms:created>
  <dcterms:modified xsi:type="dcterms:W3CDTF">2015-03-31T14:39:21Z</dcterms:modified>
</cp:coreProperties>
</file>